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Lato" charset="1" panose="020F0502020204030203"/>
      <p:regular r:id="rId26"/>
    </p:embeddedFont>
    <p:embeddedFont>
      <p:font typeface="Helios Extended Bold" charset="1" panose="02000805050000020004"/>
      <p:regular r:id="rId27"/>
    </p:embeddedFont>
    <p:embeddedFont>
      <p:font typeface="DM Sans Bold Italics" charset="1" panose="00000000000000000000"/>
      <p:regular r:id="rId28"/>
    </p:embeddedFont>
    <p:embeddedFont>
      <p:font typeface="DM Sans Italics" charset="1" panose="00000000000000000000"/>
      <p:regular r:id="rId29"/>
    </p:embeddedFont>
    <p:embeddedFont>
      <p:font typeface="Heebo Bold" charset="1" panose="00000800000000000000"/>
      <p:regular r:id="rId30"/>
    </p:embeddedFont>
    <p:embeddedFont>
      <p:font typeface="Lato Bold" charset="1" panose="020F05020202040302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5495925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268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spc="25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Team 11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63378" y="3000375"/>
            <a:ext cx="13761243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OBJECT DETECTION IN UNDERWATER SCENARIOS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8126" y="2257756"/>
            <a:ext cx="1237174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spc="3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CS512L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54553" y="6595558"/>
            <a:ext cx="5378895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 Jy</a:t>
            </a:r>
            <a:r>
              <a:rPr lang="en-US" b="true" sz="28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othiraditya -  </a:t>
            </a:r>
            <a:r>
              <a:rPr lang="en-US" sz="28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CS22B002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 Akash              -  </a:t>
            </a:r>
            <a:r>
              <a:rPr lang="en-US" sz="28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CS22B037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 Dhanush         -  </a:t>
            </a:r>
            <a:r>
              <a:rPr lang="en-US" sz="28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CS22B053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Ch Sai Madhav  -  </a:t>
            </a:r>
            <a:r>
              <a:rPr lang="en-US" sz="28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CS22B060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20832" y="1671199"/>
            <a:ext cx="4554219" cy="5589269"/>
          </a:xfrm>
          <a:custGeom>
            <a:avLst/>
            <a:gdLst/>
            <a:ahLst/>
            <a:cxnLst/>
            <a:rect r="r" b="b" t="t" l="l"/>
            <a:pathLst>
              <a:path h="5589269" w="4554219">
                <a:moveTo>
                  <a:pt x="0" y="0"/>
                </a:moveTo>
                <a:lnTo>
                  <a:pt x="4554219" y="0"/>
                </a:lnTo>
                <a:lnTo>
                  <a:pt x="4554219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5840" y="7513097"/>
            <a:ext cx="6435552" cy="2303553"/>
          </a:xfrm>
          <a:custGeom>
            <a:avLst/>
            <a:gdLst/>
            <a:ahLst/>
            <a:cxnLst/>
            <a:rect r="r" b="b" t="t" l="l"/>
            <a:pathLst>
              <a:path h="2303553" w="6435552">
                <a:moveTo>
                  <a:pt x="0" y="0"/>
                </a:moveTo>
                <a:lnTo>
                  <a:pt x="6435552" y="0"/>
                </a:lnTo>
                <a:lnTo>
                  <a:pt x="6435552" y="2303554"/>
                </a:lnTo>
                <a:lnTo>
                  <a:pt x="0" y="230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7130" y="1003469"/>
            <a:ext cx="9206617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algn="l" marL="0" indent="0" lvl="0">
              <a:lnSpc>
                <a:spcPts val="72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70598" y="3312160"/>
            <a:ext cx="8499682" cy="594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 YOLOv8, SPPF uses max-pooling, which only keeps the strongest signals and throws away the rest.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But in underwater images, those "weaker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signals" might be important (like the edges of a seaweed or the tentacles of an octopus).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LSKA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is a smart attention module — it tells the model where to look in the image.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looks at long-range dependencies (relationships between distant parts of the image).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keeps more details by using smarter filtering (instead of just picking the strongest signal).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130" y="2447458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SPPF-LSKA MODULE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58001" y="2958694"/>
            <a:ext cx="7830224" cy="6048848"/>
          </a:xfrm>
          <a:custGeom>
            <a:avLst/>
            <a:gdLst/>
            <a:ahLst/>
            <a:cxnLst/>
            <a:rect r="r" b="b" t="t" l="l"/>
            <a:pathLst>
              <a:path h="6048848" w="7830224">
                <a:moveTo>
                  <a:pt x="0" y="0"/>
                </a:moveTo>
                <a:lnTo>
                  <a:pt x="7830224" y="0"/>
                </a:lnTo>
                <a:lnTo>
                  <a:pt x="7830224" y="6048848"/>
                </a:lnTo>
                <a:lnTo>
                  <a:pt x="0" y="60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050" y="2958694"/>
            <a:ext cx="9169333" cy="6048848"/>
          </a:xfrm>
          <a:custGeom>
            <a:avLst/>
            <a:gdLst/>
            <a:ahLst/>
            <a:cxnLst/>
            <a:rect r="r" b="b" t="t" l="l"/>
            <a:pathLst>
              <a:path h="6048848" w="9169333">
                <a:moveTo>
                  <a:pt x="0" y="0"/>
                </a:moveTo>
                <a:lnTo>
                  <a:pt x="9169333" y="0"/>
                </a:lnTo>
                <a:lnTo>
                  <a:pt x="9169333" y="6048848"/>
                </a:lnTo>
                <a:lnTo>
                  <a:pt x="0" y="604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91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050" y="1940727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SPPF-LSKA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8001" y="1940673"/>
            <a:ext cx="8499682" cy="48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LSKA MODULE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2374" y="761580"/>
            <a:ext cx="9206617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2711" y="2715428"/>
            <a:ext cx="6546276" cy="4046263"/>
          </a:xfrm>
          <a:custGeom>
            <a:avLst/>
            <a:gdLst/>
            <a:ahLst/>
            <a:cxnLst/>
            <a:rect r="r" b="b" t="t" l="l"/>
            <a:pathLst>
              <a:path h="4046263" w="6546276">
                <a:moveTo>
                  <a:pt x="0" y="0"/>
                </a:moveTo>
                <a:lnTo>
                  <a:pt x="6546277" y="0"/>
                </a:lnTo>
                <a:lnTo>
                  <a:pt x="6546277" y="4046263"/>
                </a:lnTo>
                <a:lnTo>
                  <a:pt x="0" y="404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72555" y="7200845"/>
            <a:ext cx="6306589" cy="2327935"/>
          </a:xfrm>
          <a:custGeom>
            <a:avLst/>
            <a:gdLst/>
            <a:ahLst/>
            <a:cxnLst/>
            <a:rect r="r" b="b" t="t" l="l"/>
            <a:pathLst>
              <a:path h="2327935" w="6306589">
                <a:moveTo>
                  <a:pt x="0" y="0"/>
                </a:moveTo>
                <a:lnTo>
                  <a:pt x="6306589" y="0"/>
                </a:lnTo>
                <a:lnTo>
                  <a:pt x="6306589" y="2327935"/>
                </a:lnTo>
                <a:lnTo>
                  <a:pt x="0" y="232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7130" y="1003469"/>
            <a:ext cx="9206617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algn="l" marL="0" indent="0" lvl="0">
              <a:lnSpc>
                <a:spcPts val="72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70598" y="3312160"/>
            <a:ext cx="8499682" cy="594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original head had two separate branches — one for finding objects and one for classifying them.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These two branches had separ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ate weights (parameters), which makes the model bigger and slower.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RepConv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is like having multiple small paths during training (to learn better), and then merging them into one fast path during testing.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keeps learning powerful patterns but runs faster during real-world use.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Also, the two branches now share parameters, which reduces memory and speeds up detection.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130" y="2447458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REPHEAD WITH REPCONV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0210" y="3376949"/>
            <a:ext cx="8680140" cy="3533102"/>
          </a:xfrm>
          <a:custGeom>
            <a:avLst/>
            <a:gdLst/>
            <a:ahLst/>
            <a:cxnLst/>
            <a:rect r="r" b="b" t="t" l="l"/>
            <a:pathLst>
              <a:path h="3533102" w="8680140">
                <a:moveTo>
                  <a:pt x="0" y="0"/>
                </a:moveTo>
                <a:lnTo>
                  <a:pt x="8680140" y="0"/>
                </a:lnTo>
                <a:lnTo>
                  <a:pt x="8680140" y="3533102"/>
                </a:lnTo>
                <a:lnTo>
                  <a:pt x="0" y="353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9" t="0" r="-59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5263" y="3376949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81418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REPHEAD WITH REPCONV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2374" y="761580"/>
            <a:ext cx="9206617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23748" y="2661470"/>
            <a:ext cx="6305926" cy="6177730"/>
          </a:xfrm>
          <a:custGeom>
            <a:avLst/>
            <a:gdLst/>
            <a:ahLst/>
            <a:cxnLst/>
            <a:rect r="r" b="b" t="t" l="l"/>
            <a:pathLst>
              <a:path h="6177730" w="6305926">
                <a:moveTo>
                  <a:pt x="0" y="0"/>
                </a:moveTo>
                <a:lnTo>
                  <a:pt x="6305926" y="0"/>
                </a:lnTo>
                <a:lnTo>
                  <a:pt x="6305926" y="6177730"/>
                </a:lnTo>
                <a:lnTo>
                  <a:pt x="0" y="617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8" r="-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7130" y="1003469"/>
            <a:ext cx="9206617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algn="l" marL="0" indent="0" lvl="0">
              <a:lnSpc>
                <a:spcPts val="72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70598" y="3312160"/>
            <a:ext cx="8499682" cy="55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andard IoU (Intersection over Union) doesn't always give enough feedback when the box is a little off.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do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esn’t adapt well to different object sizes, especially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when targets are tiny or unclear.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uses</a:t>
            </a: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auxiliary (helper) bounding boxes — boxes inside the real one — to give better feedback during learning.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the model’s prediction is close to the helper box, it gets a smaller penalty, and it learns faster.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also adjusts the “punishment” based on object size — small objects are handled more carefully.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130" y="2447458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INNER-SIOU LOSS FUNCTION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839" y="2561722"/>
            <a:ext cx="8437052" cy="6696578"/>
          </a:xfrm>
          <a:custGeom>
            <a:avLst/>
            <a:gdLst/>
            <a:ahLst/>
            <a:cxnLst/>
            <a:rect r="r" b="b" t="t" l="l"/>
            <a:pathLst>
              <a:path h="6696578" w="8437052">
                <a:moveTo>
                  <a:pt x="0" y="0"/>
                </a:moveTo>
                <a:lnTo>
                  <a:pt x="8437052" y="0"/>
                </a:lnTo>
                <a:lnTo>
                  <a:pt x="8437052" y="6696578"/>
                </a:lnTo>
                <a:lnTo>
                  <a:pt x="0" y="669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190150"/>
            <a:ext cx="8797723" cy="3079203"/>
          </a:xfrm>
          <a:custGeom>
            <a:avLst/>
            <a:gdLst/>
            <a:ahLst/>
            <a:cxnLst/>
            <a:rect r="r" b="b" t="t" l="l"/>
            <a:pathLst>
              <a:path h="3079203" w="8797723">
                <a:moveTo>
                  <a:pt x="0" y="0"/>
                </a:moveTo>
                <a:lnTo>
                  <a:pt x="8797723" y="0"/>
                </a:lnTo>
                <a:lnTo>
                  <a:pt x="8797723" y="3079203"/>
                </a:lnTo>
                <a:lnTo>
                  <a:pt x="0" y="3079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2374" y="761580"/>
            <a:ext cx="9206617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98511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INNER-SIOU LOSS FUNCTION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498081"/>
            <a:ext cx="8791133" cy="3244608"/>
          </a:xfrm>
          <a:custGeom>
            <a:avLst/>
            <a:gdLst/>
            <a:ahLst/>
            <a:cxnLst/>
            <a:rect r="r" b="b" t="t" l="l"/>
            <a:pathLst>
              <a:path h="3244608" w="8791133">
                <a:moveTo>
                  <a:pt x="0" y="0"/>
                </a:moveTo>
                <a:lnTo>
                  <a:pt x="8791133" y="0"/>
                </a:lnTo>
                <a:lnTo>
                  <a:pt x="8791133" y="3244608"/>
                </a:lnTo>
                <a:lnTo>
                  <a:pt x="0" y="324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6643" y="3176587"/>
            <a:ext cx="8381357" cy="5587572"/>
          </a:xfrm>
          <a:custGeom>
            <a:avLst/>
            <a:gdLst/>
            <a:ahLst/>
            <a:cxnLst/>
            <a:rect r="r" b="b" t="t" l="l"/>
            <a:pathLst>
              <a:path h="5587572" w="8381357">
                <a:moveTo>
                  <a:pt x="0" y="0"/>
                </a:moveTo>
                <a:lnTo>
                  <a:pt x="8381357" y="0"/>
                </a:lnTo>
                <a:lnTo>
                  <a:pt x="8381357" y="5587572"/>
                </a:lnTo>
                <a:lnTo>
                  <a:pt x="0" y="5587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490787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METRICS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1776" y="866775"/>
            <a:ext cx="1245871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782" y="3081337"/>
            <a:ext cx="15307874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Precision, Recall, mAP@0.5, mAP@0.5:0.95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74513" y="3293675"/>
            <a:ext cx="12551746" cy="6213114"/>
          </a:xfrm>
          <a:custGeom>
            <a:avLst/>
            <a:gdLst/>
            <a:ahLst/>
            <a:cxnLst/>
            <a:rect r="r" b="b" t="t" l="l"/>
            <a:pathLst>
              <a:path h="6213114" w="12551746">
                <a:moveTo>
                  <a:pt x="0" y="0"/>
                </a:moveTo>
                <a:lnTo>
                  <a:pt x="12551746" y="0"/>
                </a:lnTo>
                <a:lnTo>
                  <a:pt x="12551746" y="6213115"/>
                </a:lnTo>
                <a:lnTo>
                  <a:pt x="0" y="6213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90787"/>
            <a:ext cx="1341000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PERFORMANCE COMPARISON:  YOLO AND YOLOV8_UC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776" y="866775"/>
            <a:ext cx="1245871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1776" y="4303921"/>
            <a:ext cx="6937158" cy="5202869"/>
          </a:xfrm>
          <a:custGeom>
            <a:avLst/>
            <a:gdLst/>
            <a:ahLst/>
            <a:cxnLst/>
            <a:rect r="r" b="b" t="t" l="l"/>
            <a:pathLst>
              <a:path h="5202869" w="6937158">
                <a:moveTo>
                  <a:pt x="0" y="0"/>
                </a:moveTo>
                <a:lnTo>
                  <a:pt x="6937159" y="0"/>
                </a:lnTo>
                <a:lnTo>
                  <a:pt x="6937159" y="5202869"/>
                </a:lnTo>
                <a:lnTo>
                  <a:pt x="0" y="5202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532" y="2780332"/>
            <a:ext cx="11247409" cy="1436451"/>
          </a:xfrm>
          <a:custGeom>
            <a:avLst/>
            <a:gdLst/>
            <a:ahLst/>
            <a:cxnLst/>
            <a:rect r="r" b="b" t="t" l="l"/>
            <a:pathLst>
              <a:path h="1436451" w="11247409">
                <a:moveTo>
                  <a:pt x="0" y="0"/>
                </a:moveTo>
                <a:lnTo>
                  <a:pt x="11247409" y="0"/>
                </a:lnTo>
                <a:lnTo>
                  <a:pt x="11247409" y="1436451"/>
                </a:lnTo>
                <a:lnTo>
                  <a:pt x="0" y="1436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047516"/>
            <a:ext cx="7279031" cy="5459273"/>
          </a:xfrm>
          <a:custGeom>
            <a:avLst/>
            <a:gdLst/>
            <a:ahLst/>
            <a:cxnLst/>
            <a:rect r="r" b="b" t="t" l="l"/>
            <a:pathLst>
              <a:path h="5459273" w="7279031">
                <a:moveTo>
                  <a:pt x="0" y="0"/>
                </a:moveTo>
                <a:lnTo>
                  <a:pt x="7279031" y="0"/>
                </a:lnTo>
                <a:lnTo>
                  <a:pt x="7279031" y="5459274"/>
                </a:lnTo>
                <a:lnTo>
                  <a:pt x="0" y="545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1776" y="2188368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PERFORMANCE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776" y="866775"/>
            <a:ext cx="1245871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550894" y="9535365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YOLO_V8_UC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6639" y="9535365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ORIGINAL YOLO_V8N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08186" y="1326430"/>
            <a:ext cx="21996186" cy="7634140"/>
            <a:chOff x="0" y="0"/>
            <a:chExt cx="11709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9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70957">
                  <a:moveTo>
                    <a:pt x="967757" y="0"/>
                  </a:moveTo>
                  <a:cubicBezTo>
                    <a:pt x="1079981" y="0"/>
                    <a:pt x="1170957" y="90976"/>
                    <a:pt x="1170957" y="203200"/>
                  </a:cubicBezTo>
                  <a:cubicBezTo>
                    <a:pt x="1170957" y="315424"/>
                    <a:pt x="1079981" y="406400"/>
                    <a:pt x="9677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09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9470" y="1654896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470" y="3140796"/>
            <a:ext cx="1552906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YOLOv8-UC is more suitable for underwater object detection than baseline YOLOv8n, showing both accuracy and computational efficiency improvements.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81749" y="4761800"/>
            <a:ext cx="15529061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TASK DIVISION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4406" y="6104190"/>
            <a:ext cx="10547104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 Jy</a:t>
            </a:r>
            <a:r>
              <a:rPr lang="en-US" b="true" sz="28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othiraditya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Architecture Setup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 Akash           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 &amp; Loss Function Integration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 Dhanush         -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Preprocessing &amp; Dataset Handling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Ch Sai Madhav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Evaluation, Visualization &amp; Comparison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2226" y="281469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00203" y="4650981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2226" y="4650981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0203" y="6487270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226" y="6490434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2226" y="396016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00203" y="5796453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RESULTS AND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2226" y="5796453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2226" y="7635906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PROPOSED METHOD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0203" y="281469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0203" y="396016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00203" y="7616983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CONCLUSION</a:t>
            </a:r>
          </a:p>
        </p:txBody>
      </p:sp>
      <p:sp>
        <p:nvSpPr>
          <p:cNvPr name="AutoShape 15" id="15"/>
          <p:cNvSpPr/>
          <p:nvPr/>
        </p:nvSpPr>
        <p:spPr>
          <a:xfrm>
            <a:off x="9086851" y="3344959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679256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6029731"/>
            <a:ext cx="3086100" cy="804358"/>
            <a:chOff x="0" y="0"/>
            <a:chExt cx="812800" cy="211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68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spc="25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Team 11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79470" y="1353860"/>
            <a:ext cx="15529061" cy="10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8758" y="2979677"/>
            <a:ext cx="1445048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study focuses on detecting and classifying objects in underwater environments using computer vision techniques.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0521" y="4390012"/>
            <a:ext cx="14344166" cy="311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Underwater exploration (e.g., marine life monitoring, archaeology, infrastructure inspection) needs accurate visual detection.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Challenging conditions like low visibility, light scattering, turbidity, and occlusion affect detection quality.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Boosting automation for AUVs (Autonomous Underwater Vehicles) in navigation and object interaction.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8194" y="9648405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23780" y="1086241"/>
            <a:ext cx="14065229" cy="10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DATASET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166" y="2803289"/>
            <a:ext cx="2412368" cy="53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URPC 2019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463" y="3440015"/>
            <a:ext cx="16225837" cy="489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  <a:spcBef>
                <a:spcPct val="0"/>
              </a:spcBef>
            </a:pPr>
          </a:p>
          <a:p>
            <a:pPr algn="just" marL="508367" indent="-254183" lvl="1">
              <a:lnSpc>
                <a:spcPts val="3296"/>
              </a:lnSpc>
              <a:buFont typeface="Arial"/>
              <a:buChar char="•"/>
            </a:pP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Purpose: Developed for the Underwater Robot Picking Contest to advance underwater object detection and robotic grasping capabilities.</a:t>
            </a:r>
          </a:p>
          <a:p>
            <a:pPr algn="just" marL="508367" indent="-254183" lvl="1">
              <a:lnSpc>
                <a:spcPts val="3296"/>
              </a:lnSpc>
              <a:buFont typeface="Arial"/>
              <a:buChar char="•"/>
            </a:pP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Content: Comprises 4,757 training images and 1,029 test images, featuring five marine organism categories: echinus (sea urchin), holothurian (sea cucumber), scallop, starfish, and waterweeds.</a:t>
            </a:r>
          </a:p>
          <a:p>
            <a:pPr algn="just">
              <a:lnSpc>
                <a:spcPts val="3296"/>
              </a:lnSpc>
            </a:pPr>
          </a:p>
          <a:p>
            <a:pPr algn="just" marL="508367" indent="-254183" lvl="1">
              <a:lnSpc>
                <a:spcPts val="3296"/>
              </a:lnSpc>
              <a:buFont typeface="Arial"/>
              <a:buChar char="•"/>
            </a:pP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Annotations: Provided in XML format for the training set, detailing object labels and bounding box coordinates.</a:t>
            </a:r>
          </a:p>
          <a:p>
            <a:pPr algn="just" marL="508367" indent="-254183" lvl="1">
              <a:lnSpc>
                <a:spcPts val="3296"/>
              </a:lnSpc>
              <a:buFont typeface="Arial"/>
              <a:buChar char="•"/>
            </a:pP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 Quality: High-resolution images up to 3840×2160 pixels, captured using underwater robots equipped with cameras.</a:t>
            </a:r>
          </a:p>
          <a:p>
            <a:pPr algn="just" marL="508367" indent="-254183" lvl="1">
              <a:lnSpc>
                <a:spcPts val="3296"/>
              </a:lnSpc>
              <a:buFont typeface="Arial"/>
              <a:buChar char="•"/>
            </a:pPr>
            <a:r>
              <a:rPr lang="en-US" sz="2354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Challenges: The dataset includes images with color deviation, blurriness, low contrast, clustered objects, and occlusion, reflecting real-world underwater conditions.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059425" y="4424387"/>
            <a:ext cx="8218540" cy="5106073"/>
          </a:xfrm>
          <a:custGeom>
            <a:avLst/>
            <a:gdLst/>
            <a:ahLst/>
            <a:cxnLst/>
            <a:rect r="r" b="b" t="t" l="l"/>
            <a:pathLst>
              <a:path h="5106073" w="8218540">
                <a:moveTo>
                  <a:pt x="0" y="0"/>
                </a:moveTo>
                <a:lnTo>
                  <a:pt x="8218540" y="0"/>
                </a:lnTo>
                <a:lnTo>
                  <a:pt x="8218540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73133" y="4554522"/>
            <a:ext cx="3315219" cy="4975938"/>
          </a:xfrm>
          <a:custGeom>
            <a:avLst/>
            <a:gdLst/>
            <a:ahLst/>
            <a:cxnLst/>
            <a:rect r="r" b="b" t="t" l="l"/>
            <a:pathLst>
              <a:path h="4975938" w="3315219">
                <a:moveTo>
                  <a:pt x="0" y="0"/>
                </a:moveTo>
                <a:lnTo>
                  <a:pt x="3315219" y="0"/>
                </a:lnTo>
                <a:lnTo>
                  <a:pt x="3315219" y="4975938"/>
                </a:lnTo>
                <a:lnTo>
                  <a:pt x="0" y="497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805" y="885825"/>
            <a:ext cx="15529061" cy="100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0"/>
              </a:lnSpc>
            </a:pPr>
            <a:r>
              <a:rPr lang="en-US" b="true" sz="5700" spc="28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DATASET 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0022" y="2707981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 - URPC2019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0104" y="3298531"/>
            <a:ext cx="1530787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6575 images of marine life (echinus, holothurian, scallop, starfish, water weeds)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dataset is randomly divided into training, validation, and test sets in a ratio of 7:2:1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72374" y="2181590"/>
            <a:ext cx="8829408" cy="7438776"/>
          </a:xfrm>
          <a:custGeom>
            <a:avLst/>
            <a:gdLst/>
            <a:ahLst/>
            <a:cxnLst/>
            <a:rect r="r" b="b" t="t" l="l"/>
            <a:pathLst>
              <a:path h="7438776" w="8829408">
                <a:moveTo>
                  <a:pt x="0" y="0"/>
                </a:moveTo>
                <a:lnTo>
                  <a:pt x="8829408" y="0"/>
                </a:lnTo>
                <a:lnTo>
                  <a:pt x="8829408" y="7438776"/>
                </a:lnTo>
                <a:lnTo>
                  <a:pt x="0" y="743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72374" y="761580"/>
            <a:ext cx="9206617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algn="l" marL="0" indent="0" lvl="0">
              <a:lnSpc>
                <a:spcPts val="728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32610" y="9326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83545" y="9496121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9371876"/>
            <a:ext cx="248490" cy="2484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2610" y="9326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83545" y="9496121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9371876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20114" y="1890395"/>
            <a:ext cx="5711137" cy="7854216"/>
          </a:xfrm>
          <a:custGeom>
            <a:avLst/>
            <a:gdLst/>
            <a:ahLst/>
            <a:cxnLst/>
            <a:rect r="r" b="b" t="t" l="l"/>
            <a:pathLst>
              <a:path h="7854216" w="5711137">
                <a:moveTo>
                  <a:pt x="0" y="0"/>
                </a:moveTo>
                <a:lnTo>
                  <a:pt x="5711137" y="0"/>
                </a:lnTo>
                <a:lnTo>
                  <a:pt x="5711137" y="7854216"/>
                </a:lnTo>
                <a:lnTo>
                  <a:pt x="0" y="785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72374" y="761580"/>
            <a:ext cx="9206617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22580" y="2162386"/>
            <a:ext cx="5281074" cy="5050873"/>
          </a:xfrm>
          <a:custGeom>
            <a:avLst/>
            <a:gdLst/>
            <a:ahLst/>
            <a:cxnLst/>
            <a:rect r="r" b="b" t="t" l="l"/>
            <a:pathLst>
              <a:path h="5050873" w="5281074">
                <a:moveTo>
                  <a:pt x="0" y="0"/>
                </a:moveTo>
                <a:lnTo>
                  <a:pt x="5281073" y="0"/>
                </a:lnTo>
                <a:lnTo>
                  <a:pt x="5281073" y="5050873"/>
                </a:lnTo>
                <a:lnTo>
                  <a:pt x="0" y="505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22580" y="7648742"/>
            <a:ext cx="6213749" cy="2066399"/>
          </a:xfrm>
          <a:custGeom>
            <a:avLst/>
            <a:gdLst/>
            <a:ahLst/>
            <a:cxnLst/>
            <a:rect r="r" b="b" t="t" l="l"/>
            <a:pathLst>
              <a:path h="2066399" w="6213749">
                <a:moveTo>
                  <a:pt x="0" y="0"/>
                </a:moveTo>
                <a:lnTo>
                  <a:pt x="6213749" y="0"/>
                </a:lnTo>
                <a:lnTo>
                  <a:pt x="6213749" y="2066399"/>
                </a:lnTo>
                <a:lnTo>
                  <a:pt x="0" y="206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7130" y="1003469"/>
            <a:ext cx="9206617" cy="186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algn="l" marL="0" indent="0" lvl="0">
              <a:lnSpc>
                <a:spcPts val="72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70598" y="3621196"/>
            <a:ext cx="8499682" cy="426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Underwater images are complicated — things look blurry, tiny, and often mix with the background.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original C2f wasn’t good at looking at these tricky details at different scales (sizes).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679"/>
              </a:lnSpc>
            </a:pPr>
            <a:r>
              <a:rPr lang="en-US" b="true" sz="2299" strike="noStrike" spc="229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DWR helps the model see both small and large details at the same time by using different sized filters (called dilated convolutions).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130" y="2447458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C2F-DWR MODULE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57726" y="2869733"/>
            <a:ext cx="7818491" cy="6665264"/>
          </a:xfrm>
          <a:custGeom>
            <a:avLst/>
            <a:gdLst/>
            <a:ahLst/>
            <a:cxnLst/>
            <a:rect r="r" b="b" t="t" l="l"/>
            <a:pathLst>
              <a:path h="6665264" w="7818491">
                <a:moveTo>
                  <a:pt x="0" y="0"/>
                </a:moveTo>
                <a:lnTo>
                  <a:pt x="7818491" y="0"/>
                </a:lnTo>
                <a:lnTo>
                  <a:pt x="7818491" y="6665264"/>
                </a:lnTo>
                <a:lnTo>
                  <a:pt x="0" y="666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0280" y="2869733"/>
            <a:ext cx="7474670" cy="2943151"/>
          </a:xfrm>
          <a:custGeom>
            <a:avLst/>
            <a:gdLst/>
            <a:ahLst/>
            <a:cxnLst/>
            <a:rect r="r" b="b" t="t" l="l"/>
            <a:pathLst>
              <a:path h="2943151" w="7474670">
                <a:moveTo>
                  <a:pt x="0" y="0"/>
                </a:moveTo>
                <a:lnTo>
                  <a:pt x="7474670" y="0"/>
                </a:lnTo>
                <a:lnTo>
                  <a:pt x="7474670" y="2943152"/>
                </a:lnTo>
                <a:lnTo>
                  <a:pt x="0" y="294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0598" y="1960359"/>
            <a:ext cx="8499682" cy="48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DWR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0280" y="1960359"/>
            <a:ext cx="8499682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b="true" sz="2899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C2F-DWR MODULE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2374" y="761580"/>
            <a:ext cx="9206617" cy="94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b="true" sz="5200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IMPLEMENTATION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DAGl78GBgmE</dc:identifier>
  <dcterms:modified xsi:type="dcterms:W3CDTF">2011-08-01T06:04:30Z</dcterms:modified>
  <cp:revision>1</cp:revision>
  <dc:title>Copy of DL Project PPT1_Team11</dc:title>
</cp:coreProperties>
</file>